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5.png" ContentType="image/png"/>
  <Override PartName="/ppt/media/image13.jpeg" ContentType="image/jpeg"/>
  <Override PartName="/ppt/media/image12.jpeg" ContentType="image/jpeg"/>
  <Override PartName="/ppt/media/image11.jpeg" ContentType="image/jpeg"/>
  <Override PartName="/ppt/media/image9.png" ContentType="image/png"/>
  <Override PartName="/ppt/media/image10.jpeg" ContentType="image/jpeg"/>
  <Override PartName="/ppt/media/image7.gif" ContentType="image/gif"/>
  <Override PartName="/ppt/media/image8.gif" ContentType="image/gif"/>
  <Override PartName="/ppt/media/image2.jpeg" ContentType="image/jpeg"/>
  <Override PartName="/ppt/media/image1.jpeg" ContentType="image/jpeg"/>
  <Override PartName="/ppt/media/image6.png" ContentType="image/png"/>
  <Override PartName="/ppt/media/image3.jpeg" ContentType="image/jpeg"/>
  <Override PartName="/ppt/media/image14.png" ContentType="image/png"/>
  <Override PartName="/ppt/media/image4.jpeg" ContentType="image/jpe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0077450" cy="5668962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863712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19280" y="3336840"/>
            <a:ext cx="863712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512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719280" y="333684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45120" y="333684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639600" y="161928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560280" y="161928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19280" y="333684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639600" y="333684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560280" y="333684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19280" y="1619280"/>
            <a:ext cx="863712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Cantarell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8637120" cy="3288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4214880" cy="3288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45120" y="1619280"/>
            <a:ext cx="4214880" cy="3288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19280" y="225000"/>
            <a:ext cx="8852760" cy="4390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Cantarell Ligh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45120" y="1619280"/>
            <a:ext cx="4214880" cy="3288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19280" y="333684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19280" y="1619280"/>
            <a:ext cx="863712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Cantarell Light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4214880" cy="3288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4512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45120" y="333684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4512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719280" y="3336840"/>
            <a:ext cx="863712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863712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719280" y="3336840"/>
            <a:ext cx="863712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4512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19280" y="333684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45120" y="333684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639600" y="161928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560280" y="161928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19280" y="333684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639600" y="333684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560280" y="3336840"/>
            <a:ext cx="278100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8637120" cy="3288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4214880" cy="3288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5120" y="1619280"/>
            <a:ext cx="4214880" cy="3288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19280" y="225000"/>
            <a:ext cx="8852760" cy="4390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Cantarell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45120" y="1619280"/>
            <a:ext cx="4214880" cy="3288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719280" y="333684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4214880" cy="3288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512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5120" y="333684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5120" y="1619280"/>
            <a:ext cx="421488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719280" y="3336840"/>
            <a:ext cx="8637120" cy="156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33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1280" y="3076920"/>
            <a:ext cx="8565120" cy="1080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1" lang="en-US" sz="3600" spc="-1" strike="noStrike">
                <a:solidFill>
                  <a:srgbClr val="fafafa"/>
                </a:solidFill>
                <a:latin typeface="Cantarell"/>
              </a:rPr>
              <a:t>Click to edit the title text format</a:t>
            </a:r>
            <a:endParaRPr b="1" lang="en-US" sz="3600" spc="-1" strike="noStrike">
              <a:solidFill>
                <a:srgbClr val="fafafa"/>
              </a:solidFill>
              <a:latin typeface="Cantarel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1280" y="4426920"/>
            <a:ext cx="8565120" cy="736920"/>
          </a:xfrm>
          <a:prstGeom prst="rect">
            <a:avLst/>
          </a:prstGeom>
        </p:spPr>
        <p:txBody>
          <a:bodyPr lIns="0" rIns="0" tIns="0" bIns="0">
            <a:normAutofit fontScale="16000"/>
          </a:bodyPr>
          <a:p>
            <a:pPr marL="432000" indent="-324000">
              <a:spcAft>
                <a:spcPts val="1403"/>
              </a:spcAft>
              <a:buClr>
                <a:srgbClr val="fafaf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afafa"/>
                </a:solidFill>
                <a:latin typeface="3270Medium Nerd Font"/>
              </a:rPr>
              <a:t>Click to edit the outline text format</a:t>
            </a:r>
            <a:endParaRPr b="0" lang="en-US" sz="1800" spc="-1" strike="noStrike">
              <a:solidFill>
                <a:srgbClr val="fafafa"/>
              </a:solidFill>
              <a:latin typeface="3270Medium Nerd Font"/>
            </a:endParaRPr>
          </a:p>
          <a:p>
            <a:pPr lvl="1" marL="864000" indent="-324000">
              <a:spcAft>
                <a:spcPts val="1117"/>
              </a:spcAft>
              <a:buClr>
                <a:srgbClr val="fafafa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afafa"/>
                </a:solidFill>
                <a:latin typeface="Noto Sans Bold"/>
              </a:rPr>
              <a:t>Second Outline Level</a:t>
            </a:r>
            <a:endParaRPr b="0" lang="en-US" sz="1800" spc="-1" strike="noStrike">
              <a:solidFill>
                <a:srgbClr val="fafafa"/>
              </a:solidFill>
              <a:latin typeface="Noto Sans Bold"/>
            </a:endParaRPr>
          </a:p>
          <a:p>
            <a:pPr lvl="2" marL="1296000" indent="-288000">
              <a:spcAft>
                <a:spcPts val="836"/>
              </a:spcAft>
              <a:buClr>
                <a:srgbClr val="fafaf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afafa"/>
                </a:solidFill>
                <a:latin typeface="Noto Sans Bold"/>
              </a:rPr>
              <a:t>Third Outline Level</a:t>
            </a:r>
            <a:endParaRPr b="0" lang="en-US" sz="1800" spc="-1" strike="noStrike">
              <a:solidFill>
                <a:srgbClr val="fafafa"/>
              </a:solidFill>
              <a:latin typeface="Noto Sans Bold"/>
            </a:endParaRPr>
          </a:p>
          <a:p>
            <a:pPr lvl="3" marL="1728000" indent="-216000">
              <a:spcAft>
                <a:spcPts val="553"/>
              </a:spcAft>
              <a:buClr>
                <a:srgbClr val="fafafa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afafa"/>
                </a:solidFill>
                <a:latin typeface="Noto Sans Bold"/>
              </a:rPr>
              <a:t>Fourth Outline Level</a:t>
            </a:r>
            <a:endParaRPr b="0" lang="en-US" sz="1800" spc="-1" strike="noStrike">
              <a:solidFill>
                <a:srgbClr val="fafafa"/>
              </a:solidFill>
              <a:latin typeface="Noto Sans Bold"/>
            </a:endParaRPr>
          </a:p>
          <a:p>
            <a:pPr lvl="4" marL="2160000" indent="-216000">
              <a:spcAft>
                <a:spcPts val="269"/>
              </a:spcAft>
              <a:buClr>
                <a:srgbClr val="fafaf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afafa"/>
                </a:solidFill>
                <a:latin typeface="Noto Sans Bold"/>
              </a:rPr>
              <a:t>Fifth Outline Level</a:t>
            </a:r>
            <a:endParaRPr b="0" lang="en-US" sz="1800" spc="-1" strike="noStrike">
              <a:solidFill>
                <a:srgbClr val="fafafa"/>
              </a:solidFill>
              <a:latin typeface="Noto Sans Bold"/>
            </a:endParaRPr>
          </a:p>
          <a:p>
            <a:pPr lvl="5" marL="2592000" indent="-216000">
              <a:spcAft>
                <a:spcPts val="269"/>
              </a:spcAft>
              <a:buClr>
                <a:srgbClr val="fafaf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afafa"/>
                </a:solidFill>
                <a:latin typeface="Noto Sans Bold"/>
              </a:rPr>
              <a:t>Sixth Outline Level</a:t>
            </a:r>
            <a:endParaRPr b="0" lang="en-US" sz="1800" spc="-1" strike="noStrike">
              <a:solidFill>
                <a:srgbClr val="fafafa"/>
              </a:solidFill>
              <a:latin typeface="Noto Sans Bold"/>
            </a:endParaRPr>
          </a:p>
          <a:p>
            <a:pPr lvl="6" marL="3024000" indent="-216000">
              <a:spcAft>
                <a:spcPts val="269"/>
              </a:spcAft>
              <a:buClr>
                <a:srgbClr val="fafaf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afafa"/>
                </a:solidFill>
                <a:latin typeface="Noto Sans Bold"/>
              </a:rPr>
              <a:t>Seventh Outline Level</a:t>
            </a:r>
            <a:endParaRPr b="0" lang="en-US" sz="1800" spc="-1" strike="noStrike">
              <a:solidFill>
                <a:srgbClr val="fafafa"/>
              </a:solidFill>
              <a:latin typeface="Noto Sans Bold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280" y="5163840"/>
            <a:ext cx="234756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Noto Sans Regular"/>
              </a:rPr>
              <a:t>&lt;date/time&gt;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560" y="5163840"/>
            <a:ext cx="319392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Noto Sans Regular"/>
              </a:rPr>
              <a:t>&lt;footer&gt;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480" y="5163840"/>
            <a:ext cx="234756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ED15D4F-3A24-437A-AAAA-02EA06E6E8BC}" type="slidenum">
              <a:rPr b="0" lang="en-US" sz="1400" spc="-1" strike="noStrike">
                <a:latin typeface="Noto Sans Regular"/>
              </a:rPr>
              <a:t>&lt;number&gt;</a:t>
            </a:fld>
            <a:r>
              <a:rPr b="0" lang="en-US" sz="1400" spc="-1" strike="noStrike">
                <a:latin typeface="Noto Sans Regular"/>
              </a:rPr>
              <a:t> / </a:t>
            </a:r>
            <a:fld id="{D104A3C8-0450-4C38-9438-D8114982950D}" type="slidecount">
              <a:rPr b="0" lang="en-US" sz="1400" spc="-1" strike="noStrike">
                <a:latin typeface="Noto Sans Regular"/>
              </a:rPr>
              <a:t>&lt;count&gt;</a:t>
            </a:fld>
            <a:endParaRPr b="0" lang="en-US" sz="1400" spc="-1" strike="noStrike">
              <a:latin typeface="Noto Sans Regula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33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19280" y="225000"/>
            <a:ext cx="8852760" cy="94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Click to edit the title text format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19280" y="1619280"/>
            <a:ext cx="8637120" cy="3288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Click to edit the outline text format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lvl="1" marL="864000" indent="-324000">
              <a:spcAft>
                <a:spcPts val="845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Second Outline Level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2" marL="1296000" indent="-288000">
              <a:spcAft>
                <a:spcPts val="629"/>
              </a:spcAft>
              <a:buClr>
                <a:srgbClr val="95a3ab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Third Outline Level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3" marL="1728000" indent="-216000">
              <a:spcAft>
                <a:spcPts val="420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Fourth Outline Level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4" marL="2160000" indent="-216000">
              <a:spcAft>
                <a:spcPts val="207"/>
              </a:spcAft>
              <a:buClr>
                <a:srgbClr val="95a3ab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Fifth Outline Level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5" marL="2592000" indent="-216000">
              <a:spcAft>
                <a:spcPts val="207"/>
              </a:spcAft>
              <a:buClr>
                <a:srgbClr val="95a3ab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Sixth Outline Level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6" marL="3024000" indent="-216000">
              <a:spcAft>
                <a:spcPts val="207"/>
              </a:spcAft>
              <a:buClr>
                <a:srgbClr val="95a3ab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Seventh Outline Level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3280" y="5164200"/>
            <a:ext cx="234756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solidFill>
                  <a:srgbClr val="fafafa"/>
                </a:solidFill>
                <a:latin typeface="Noto Sans Regular"/>
              </a:rPr>
              <a:t>&lt;date/time&gt;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5560" y="5164200"/>
            <a:ext cx="319392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solidFill>
                  <a:srgbClr val="fafafa"/>
                </a:solidFill>
                <a:latin typeface="Noto Sans Regular"/>
              </a:rPr>
              <a:t>&lt;footer&gt;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224480" y="5164200"/>
            <a:ext cx="234756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687E2108-1F74-48BF-BDBE-829E510E6A46}" type="slidenum">
              <a:rPr b="0" lang="en-US" sz="1400" spc="-1" strike="noStrike">
                <a:solidFill>
                  <a:srgbClr val="fafafa"/>
                </a:solidFill>
                <a:latin typeface="Noto Sans Regular"/>
              </a:rPr>
              <a:t>&lt;number&gt;</a:t>
            </a:fld>
            <a:r>
              <a:rPr b="0" lang="en-US" sz="1400" spc="-1" strike="noStrike">
                <a:solidFill>
                  <a:srgbClr val="fafafa"/>
                </a:solidFill>
                <a:latin typeface="Noto Sans Regular"/>
              </a:rPr>
              <a:t> / </a:t>
            </a:r>
            <a:fld id="{CE16FDAD-A635-4B07-B6D6-7BC3BCC2432D}" type="slidecount">
              <a:rPr b="0" lang="en-US" sz="1400" spc="-1" strike="noStrike">
                <a:solidFill>
                  <a:srgbClr val="fafafa"/>
                </a:solidFill>
                <a:latin typeface="Noto Sans Regular"/>
              </a:rPr>
              <a:t>16</a:t>
            </a:fld>
            <a:endParaRPr b="0" lang="en-US" sz="1400" spc="-1" strike="noStrike">
              <a:latin typeface="Noto Sans Regula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761760" y="730080"/>
            <a:ext cx="8565120" cy="152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r>
              <a:rPr b="1" lang="en-US" sz="3600" spc="-1" strike="noStrike">
                <a:solidFill>
                  <a:srgbClr val="fafafa"/>
                </a:solidFill>
                <a:latin typeface="Cantarell"/>
              </a:rPr>
              <a:t>Composing like a human</a:t>
            </a:r>
            <a:r>
              <a:rPr b="1" lang="en-US" sz="3600" spc="-1" strike="noStrike">
                <a:solidFill>
                  <a:srgbClr val="fafafa"/>
                </a:solidFill>
                <a:latin typeface="Cantarell"/>
              </a:rPr>
              <a:t>	</a:t>
            </a:r>
            <a:r>
              <a:rPr b="1" lang="en-US" sz="3600" spc="-1" strike="noStrike">
                <a:solidFill>
                  <a:srgbClr val="fafafa"/>
                </a:solidFill>
                <a:latin typeface="Cantarell"/>
              </a:rPr>
              <a:t>:</a:t>
            </a:r>
            <a:br/>
            <a:r>
              <a:rPr b="1" lang="en-US" sz="3200" spc="-1" strike="noStrike">
                <a:solidFill>
                  <a:srgbClr val="fafafa"/>
                </a:solidFill>
                <a:latin typeface="Cantarell Light"/>
              </a:rPr>
              <a:t>Adapting generative networks to few-shot learning in the musical domain</a:t>
            </a:r>
            <a:endParaRPr b="1" lang="en-US" sz="3200" spc="-1" strike="noStrike">
              <a:solidFill>
                <a:srgbClr val="fafafa"/>
              </a:solidFill>
              <a:latin typeface="Cantarel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791280" y="4426920"/>
            <a:ext cx="8565120" cy="73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2400" spc="-1" strike="noStrike">
                <a:latin typeface="Noto Sans Regular"/>
              </a:rPr>
              <a:t>Tudor Paisa | 2019551 | 315146</a:t>
            </a:r>
            <a:endParaRPr b="0" lang="en-US" sz="2400" spc="-1" strike="noStrike">
              <a:latin typeface="Noto Sans Regular"/>
            </a:endParaRPr>
          </a:p>
          <a:p>
            <a:pPr algn="ctr"/>
            <a:r>
              <a:rPr b="0" lang="en-US" sz="2400" spc="-1" strike="noStrike">
                <a:latin typeface="Noto Sans Regular"/>
              </a:rPr>
              <a:t>Tilburg University, March 21 2019</a:t>
            </a:r>
            <a:endParaRPr b="0" lang="en-US" sz="2400" spc="-1" strike="noStrike"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Few-Shot Generative Models </a:t>
            </a:r>
            <a:r>
              <a:rPr b="1" lang="en-US" sz="1600" spc="-1" strike="noStrike">
                <a:solidFill>
                  <a:srgbClr val="fafafa"/>
                </a:solidFill>
                <a:latin typeface="Noto Sans Regular"/>
              </a:rPr>
              <a:t>(same story)</a:t>
            </a:r>
            <a:endParaRPr b="1" lang="en-US" sz="1600" spc="-1" strike="noStrike">
              <a:solidFill>
                <a:srgbClr val="fafafa"/>
              </a:solidFill>
              <a:latin typeface="Noto Sans Regular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552240" y="1371600"/>
            <a:ext cx="1299960" cy="12999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1927800" y="1359000"/>
            <a:ext cx="1299960" cy="129996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591120" y="2910600"/>
            <a:ext cx="2517840" cy="251784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4"/>
          <a:stretch/>
        </p:blipFill>
        <p:spPr>
          <a:xfrm>
            <a:off x="3383280" y="1371600"/>
            <a:ext cx="1737360" cy="252180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5"/>
          <a:stretch/>
        </p:blipFill>
        <p:spPr>
          <a:xfrm>
            <a:off x="4843440" y="4078800"/>
            <a:ext cx="1299960" cy="12999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6"/>
          <a:stretch/>
        </p:blipFill>
        <p:spPr>
          <a:xfrm>
            <a:off x="3383280" y="4114800"/>
            <a:ext cx="1280160" cy="1280160"/>
          </a:xfrm>
          <a:prstGeom prst="rect">
            <a:avLst/>
          </a:prstGeom>
          <a:ln>
            <a:noFill/>
          </a:ln>
        </p:spPr>
      </p:pic>
      <p:sp>
        <p:nvSpPr>
          <p:cNvPr id="153" name="TextShape 2"/>
          <p:cNvSpPr txBox="1"/>
          <p:nvPr/>
        </p:nvSpPr>
        <p:spPr>
          <a:xfrm>
            <a:off x="5394960" y="1418400"/>
            <a:ext cx="4206240" cy="12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the young men are playing volleyball in the ball 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 lady wearing a blue white shirt is laughing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6675120" y="4389120"/>
            <a:ext cx="2377440" cy="54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600" spc="-1" strike="noStrike">
                <a:latin typeface="Arial"/>
              </a:rPr>
              <a:t>♪ ♫ ♬ </a:t>
            </a:r>
            <a:r>
              <a:rPr b="0" lang="en-US" sz="3600" spc="-1" strike="noStrike">
                <a:latin typeface="Arial"/>
              </a:rPr>
              <a:t>???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Research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719280" y="1619280"/>
            <a:ext cx="86371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i="1" lang="en-US" sz="2090" spc="-1" strike="noStrike">
                <a:solidFill>
                  <a:srgbClr val="fafafa"/>
                </a:solidFill>
                <a:latin typeface="Noto Sans"/>
              </a:rPr>
              <a:t>Generative Models + Few-Shot Learning + Music = ???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1" lang="en-US" sz="2090" spc="-1" strike="noStrike">
                <a:solidFill>
                  <a:srgbClr val="fafafa"/>
                </a:solidFill>
                <a:latin typeface="Noto Sans"/>
              </a:rPr>
              <a:t>Research Questions: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lvl="1" marL="864000" indent="-324000">
              <a:lnSpc>
                <a:spcPct val="100000"/>
              </a:lnSpc>
              <a:spcAft>
                <a:spcPts val="845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To what extent is the music created by a few-shot generative model comparable to the music of a generative model that is trained on a larger dataset?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1" marL="864000" indent="-324000">
              <a:spcAft>
                <a:spcPts val="845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To what extent is the music created by a few-shot generative model comparable to real music?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Research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719280" y="1619280"/>
            <a:ext cx="86371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1" lang="en-US" sz="2090" spc="-1" strike="noStrike">
                <a:solidFill>
                  <a:srgbClr val="fafafa"/>
                </a:solidFill>
                <a:latin typeface="Noto Sans"/>
              </a:rPr>
              <a:t>Adapt 2 Generative Networks to Reptile</a:t>
            </a: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: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1. C-RNN-GAN (GAN, 2 LSTM layers, 350 units; </a:t>
            </a:r>
            <a:r>
              <a:rPr b="0" lang="en-US" sz="1500" spc="-1" strike="noStrike">
                <a:solidFill>
                  <a:srgbClr val="fafafa"/>
                </a:solidFill>
                <a:latin typeface="Noto Sans"/>
              </a:rPr>
              <a:t>Mogren, 2016</a:t>
            </a: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)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2. Performance RNN (3 LSTM layers 500 units; </a:t>
            </a:r>
            <a:r>
              <a:rPr b="0" lang="en-US" sz="1500" spc="-1" strike="noStrike">
                <a:solidFill>
                  <a:srgbClr val="fafafa"/>
                </a:solidFill>
                <a:latin typeface="Noto Sans"/>
              </a:rPr>
              <a:t>Oore et. al., 2018</a:t>
            </a: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)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br/>
            <a:r>
              <a:rPr b="1" lang="en-US" sz="2090" spc="-1" strike="noStrike">
                <a:solidFill>
                  <a:srgbClr val="fafafa"/>
                </a:solidFill>
                <a:latin typeface="Noto Sans"/>
              </a:rPr>
              <a:t>Baseline</a:t>
            </a: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: 1 LSTM layer 200 hidden units trained on the whole dataset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Dataset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719280" y="1619280"/>
            <a:ext cx="86371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MAESTRO dataset </a:t>
            </a:r>
            <a:r>
              <a:rPr b="0" lang="en-US" sz="1500" spc="-1" strike="noStrike">
                <a:solidFill>
                  <a:srgbClr val="fafafa"/>
                </a:solidFill>
                <a:latin typeface="Noto Sans"/>
              </a:rPr>
              <a:t>(Hawthorne et. al., 2018)</a:t>
            </a: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: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lvl="1" marL="864000" indent="-324000">
              <a:spcAft>
                <a:spcPts val="845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1,184 piano expert performances recorded as MIDI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1" marL="864000" indent="-324000">
              <a:spcAft>
                <a:spcPts val="845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430 individual compositions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1" marL="864000" indent="-324000">
              <a:spcAft>
                <a:spcPts val="845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6.18 million notes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1" marL="864000" indent="-324000">
              <a:spcAft>
                <a:spcPts val="845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172 hours of playback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Evaluation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19280" y="1619280"/>
            <a:ext cx="86371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864000" indent="-324000">
              <a:spcAft>
                <a:spcPts val="845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Negative Log Likelihood </a:t>
            </a:r>
            <a:r>
              <a:rPr b="0" lang="en-US" sz="1500" spc="-1" strike="noStrike">
                <a:solidFill>
                  <a:srgbClr val="fafafa"/>
                </a:solidFill>
                <a:latin typeface="Noto Sans"/>
              </a:rPr>
              <a:t>(</a:t>
            </a:r>
            <a:r>
              <a:rPr b="0" i="1" lang="en-US" sz="1500" spc="-1" strike="noStrike">
                <a:solidFill>
                  <a:srgbClr val="fafafa"/>
                </a:solidFill>
                <a:latin typeface="Noto Sans"/>
              </a:rPr>
              <a:t>standard</a:t>
            </a:r>
            <a:r>
              <a:rPr b="0" lang="en-US" sz="1500" spc="-1" strike="noStrike">
                <a:solidFill>
                  <a:srgbClr val="fafafa"/>
                </a:solidFill>
                <a:latin typeface="Noto Sans"/>
              </a:rPr>
              <a:t>)</a:t>
            </a:r>
            <a:endParaRPr b="0" lang="en-US" sz="1500" spc="-1" strike="noStrike">
              <a:solidFill>
                <a:srgbClr val="fafafa"/>
              </a:solidFill>
              <a:latin typeface="Noto Sans"/>
            </a:endParaRPr>
          </a:p>
          <a:p>
            <a:pPr lvl="1" marL="864000" indent="-324000">
              <a:spcAft>
                <a:spcPts val="845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Number of Statistically Different Bins </a:t>
            </a:r>
            <a:r>
              <a:rPr b="0" lang="en-US" sz="1500" spc="-1" strike="noStrike">
                <a:solidFill>
                  <a:srgbClr val="fafafa"/>
                </a:solidFill>
                <a:latin typeface="Noto Sans"/>
              </a:rPr>
              <a:t>(recommended by Richardson &amp; Weiss, 2018)</a:t>
            </a:r>
            <a:endParaRPr b="0" lang="en-US" sz="1500" spc="-1" strike="noStrike">
              <a:solidFill>
                <a:srgbClr val="fafafa"/>
              </a:solidFill>
              <a:latin typeface="Noto Sans"/>
            </a:endParaRPr>
          </a:p>
          <a:p>
            <a:pPr lvl="1" marL="864000" indent="-324000">
              <a:spcAft>
                <a:spcPts val="845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Domain-specific </a:t>
            </a:r>
            <a:r>
              <a:rPr b="0" lang="en-US" sz="1500" spc="-1" strike="noStrike">
                <a:solidFill>
                  <a:srgbClr val="fafafa"/>
                </a:solidFill>
                <a:latin typeface="Noto Sans"/>
              </a:rPr>
              <a:t>(adapted from Mogren, 2016)</a:t>
            </a: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: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2" marL="1296000" indent="-288000">
              <a:spcAft>
                <a:spcPts val="629"/>
              </a:spcAft>
              <a:buClr>
                <a:srgbClr val="95a3ab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Polyphony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2" marL="1296000" indent="-288000">
              <a:spcAft>
                <a:spcPts val="629"/>
              </a:spcAft>
              <a:buClr>
                <a:srgbClr val="95a3ab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Scale Consistency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2" marL="1296000" indent="-288000">
              <a:spcAft>
                <a:spcPts val="629"/>
              </a:spcAft>
              <a:buClr>
                <a:srgbClr val="95a3ab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Repetitions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  <a:p>
            <a:pPr lvl="2" marL="1296000" indent="-288000">
              <a:spcAft>
                <a:spcPts val="629"/>
              </a:spcAft>
              <a:buClr>
                <a:srgbClr val="95a3ab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Tone span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Milestones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graphicFrame>
        <p:nvGraphicFramePr>
          <p:cNvPr id="164" name="Table 2"/>
          <p:cNvGraphicFramePr/>
          <p:nvPr/>
        </p:nvGraphicFramePr>
        <p:xfrm>
          <a:off x="719280" y="1475280"/>
          <a:ext cx="8636760" cy="3592440"/>
        </p:xfrm>
        <a:graphic>
          <a:graphicData uri="http://schemas.openxmlformats.org/drawingml/2006/table">
            <a:tbl>
              <a:tblPr/>
              <a:tblGrid>
                <a:gridCol w="6350400"/>
                <a:gridCol w="2286720"/>
              </a:tblGrid>
              <a:tr h="3189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Task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4400">
                      <a:solidFill>
                        <a:srgbClr val="ed5353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Deadline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189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Develop one-hot encoder/decoder for data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14400">
                      <a:solidFill>
                        <a:srgbClr val="ed5353"/>
                      </a:solidFill>
                    </a:lnL>
                    <a:lnR w="14400">
                      <a:solidFill>
                        <a:srgbClr val="ed5353"/>
                      </a:solidFill>
                    </a:lnR>
                    <a:lnT w="14400">
                      <a:solidFill>
                        <a:srgbClr val="ed5353"/>
                      </a:solidFill>
                    </a:lnT>
                    <a:lnB w="14400">
                      <a:solidFill>
                        <a:srgbClr val="ed5353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March 15th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14400">
                      <a:solidFill>
                        <a:srgbClr val="ed5353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89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Develop domain-specific evaluation tools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4400">
                      <a:solidFill>
                        <a:srgbClr val="ed5353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March 22nd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189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Create Keras implementation of PerformanceRNN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4400">
                      <a:solidFill>
                        <a:srgbClr val="ed5353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March 24th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89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Create baseline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14400">
                      <a:solidFill>
                        <a:srgbClr val="ed5353"/>
                      </a:solidFill>
                    </a:lnL>
                    <a:lnR w="14400">
                      <a:solidFill>
                        <a:srgbClr val="ed5353"/>
                      </a:solidFill>
                    </a:lnR>
                    <a:lnT w="14400">
                      <a:solidFill>
                        <a:srgbClr val="ed5353"/>
                      </a:solidFill>
                    </a:lnT>
                    <a:lnB w="14400">
                      <a:solidFill>
                        <a:srgbClr val="ed5353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March 24th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14400">
                      <a:solidFill>
                        <a:srgbClr val="ed5353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189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Create Keras implementation of C-RNN-GAN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4400">
                      <a:solidFill>
                        <a:srgbClr val="ed5353"/>
                      </a:solidFill>
                    </a:lnT>
                    <a:lnB w="14400">
                      <a:solidFill>
                        <a:srgbClr val="ed5353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March 29th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89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Augment models with Reptile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14400">
                      <a:solidFill>
                        <a:srgbClr val="ed5353"/>
                      </a:solidFill>
                    </a:lnL>
                    <a:lnR w="14400">
                      <a:solidFill>
                        <a:srgbClr val="ed5353"/>
                      </a:solidFill>
                    </a:lnR>
                    <a:lnT w="14400">
                      <a:solidFill>
                        <a:srgbClr val="ed5353"/>
                      </a:solidFill>
                    </a:lnT>
                    <a:lnB w="14400">
                      <a:solidFill>
                        <a:srgbClr val="ed5353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April 5th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14400">
                      <a:solidFill>
                        <a:srgbClr val="ed5353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189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Train Models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4400">
                      <a:solidFill>
                        <a:srgbClr val="ed5353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April 5th - 19th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89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Evaluate Models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April 26th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189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Write thesis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DejaVu Sans"/>
                        </a:rPr>
                        <a:t>May 12th</a:t>
                      </a:r>
                      <a:endParaRPr b="0" lang="en-US" sz="1800" spc="-1" strike="noStrike">
                        <a:latin typeface="DejaVu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References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719280" y="1619280"/>
            <a:ext cx="86371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Goodfellow, I. J., Pouget-Abadie, J., Mirza, M., Xu, B., Warde-Farley, D., Ozair, S., . . . Bengio, Y. (2014). Generative </a:t>
            </a: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Adversarial Networks. arXiv:1406.2661 [cs, stat]. arXiv: 1406.2661 [cs, Stat]</a:t>
            </a:r>
            <a:endParaRPr b="0" lang="en-US" sz="120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Mogren, O. (2016). C-RNN-GAN: Continuous recurrent neural networks with adversarial training. arXiv:1611.09904 </a:t>
            </a: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[cs]. arXiv: 1611.09904 [cs]</a:t>
            </a:r>
            <a:endParaRPr b="0" lang="en-US" sz="120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Nichol, A., Achiam, J., &amp; Schulman, J. (2018). On First-Order Meta-Learning Algorithms. arXiv:1803.02999 [cs]. arXiv: </a:t>
            </a: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1803.02999 [cs]</a:t>
            </a:r>
            <a:endParaRPr b="0" lang="en-US" sz="120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Hawthorne, C., Stasyuk, A., Roberts, A., Simon, I., Huang, C.-Z. A., Dieleman, S., . . . Eck, D. (2018). Enabling </a:t>
            </a: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Factorized Piano Music Modeling and Generation with the MAESTRO Dataset. arXiv:1810.12247 [cs, eess, stat]. </a:t>
            </a: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arXiv: 1810.12247 [cs, eess, stat]</a:t>
            </a:r>
            <a:endParaRPr b="0" lang="en-US" sz="120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Oore, S., Simon, I., Dieleman, S., Eck, D., &amp; Simonyan, K. (2018). This Time with Feeling: Learning Expressive </a:t>
            </a: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Musical Performance. arXiv:1808.03715 [cs, eess]. ArXiv: 1808.03715 [cs, eess]</a:t>
            </a:r>
            <a:endParaRPr b="0" lang="en-US" sz="120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Richardson, E., &amp; Weiss, Y. (2018). On GANs and GMMs. arXiv:1805.12462 [cs]. ArXiv: 1805.12462 [cs]</a:t>
            </a:r>
            <a:endParaRPr b="0" lang="en-US" sz="120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Graves, A. (2013). Generating Sequences With Recurrent Neural Networks. ArXiv:1308.0850 [Cs]. Retrieved from </a:t>
            </a:r>
            <a:r>
              <a:rPr b="0" lang="en-US" sz="1200" spc="-1" strike="noStrike">
                <a:solidFill>
                  <a:srgbClr val="fafafa"/>
                </a:solidFill>
                <a:latin typeface="Noto Sans"/>
              </a:rPr>
              <a:t>http://arxiv.org/abs/1308.0850</a:t>
            </a:r>
            <a:endParaRPr b="0" lang="en-US" sz="120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Introduction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719280" y="1619280"/>
            <a:ext cx="86371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1" lang="en-US" sz="2090" spc="-1" strike="noStrike">
                <a:solidFill>
                  <a:srgbClr val="fafafa"/>
                </a:solidFill>
                <a:latin typeface="Noto Sans"/>
              </a:rPr>
              <a:t>Deep Learning as a Problem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New ways to tackle ML problems and advance AI research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Discover rich hierarchical models over various applications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Most developments in discriminative models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lvl="1" marL="864000" indent="-324000">
              <a:spcAft>
                <a:spcPts val="845"/>
              </a:spcAft>
              <a:buClr>
                <a:srgbClr val="95a3ab"/>
              </a:buClr>
              <a:buSzPct val="75000"/>
              <a:buFont typeface="Symbol" charset="2"/>
              <a:buChar char=""/>
            </a:pPr>
            <a:r>
              <a:rPr b="1" lang="en-US" sz="2100" spc="-1" strike="noStrike">
                <a:solidFill>
                  <a:srgbClr val="fafafa"/>
                </a:solidFill>
                <a:latin typeface="Noto Sans"/>
              </a:rPr>
              <a:t>Input:</a:t>
            </a: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 High Dimensional Data → </a:t>
            </a:r>
            <a:r>
              <a:rPr b="1" lang="en-US" sz="2100" spc="-1" strike="noStrike">
                <a:solidFill>
                  <a:srgbClr val="fafafa"/>
                </a:solidFill>
                <a:latin typeface="Noto Sans"/>
              </a:rPr>
              <a:t>Output:</a:t>
            </a:r>
            <a:r>
              <a:rPr b="0" lang="en-US" sz="2100" spc="-1" strike="noStrike">
                <a:solidFill>
                  <a:srgbClr val="fafafa"/>
                </a:solidFill>
                <a:latin typeface="Noto Sans"/>
              </a:rPr>
              <a:t> Class label</a:t>
            </a:r>
            <a:endParaRPr b="0" lang="en-US" sz="210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Introduction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719280" y="1619280"/>
            <a:ext cx="86371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1" lang="en-US" sz="2090" spc="-1" strike="noStrike">
                <a:solidFill>
                  <a:srgbClr val="fafafa"/>
                </a:solidFill>
                <a:latin typeface="Noto Sans"/>
              </a:rPr>
              <a:t>Recent Developments: 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Generative Models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Few-Shot Learning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Generative Models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719280" y="1619280"/>
            <a:ext cx="86371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NN that generates output similar to the input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Learn the true data distribution to generate new data points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Scarce developments…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Generative Models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57200" y="2320560"/>
            <a:ext cx="1463040" cy="731520"/>
          </a:xfrm>
          <a:prstGeom prst="rect">
            <a:avLst/>
          </a:prstGeom>
          <a:solidFill>
            <a:srgbClr val="64ba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Real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377440" y="4176000"/>
            <a:ext cx="1463040" cy="731520"/>
          </a:xfrm>
          <a:prstGeom prst="rect">
            <a:avLst/>
          </a:prstGeom>
          <a:solidFill>
            <a:srgbClr val="64ba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Fake </a:t>
            </a:r>
            <a:r>
              <a:rPr b="0" lang="en-US" sz="1800" spc="-1" strike="noStrike">
                <a:latin typeface="Arial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457200" y="4176000"/>
            <a:ext cx="1463040" cy="731520"/>
          </a:xfrm>
          <a:prstGeom prst="rect">
            <a:avLst/>
          </a:prstGeom>
          <a:solidFill>
            <a:srgbClr val="ed535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G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2377440" y="2320560"/>
            <a:ext cx="1463040" cy="731520"/>
          </a:xfrm>
          <a:prstGeom prst="rect">
            <a:avLst/>
          </a:prstGeom>
          <a:solidFill>
            <a:srgbClr val="ffe16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is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cr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in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at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457200" y="3444480"/>
            <a:ext cx="1463040" cy="365760"/>
          </a:xfrm>
          <a:prstGeom prst="rect">
            <a:avLst/>
          </a:prstGeom>
          <a:solidFill>
            <a:srgbClr val="64ba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e 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V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333333"/>
                </a:solidFill>
                <a:latin typeface="Arial"/>
              </a:rPr>
              <a:t>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>
            <a:off x="2377440" y="1737360"/>
            <a:ext cx="1463040" cy="36576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solidFill>
                  <a:srgbClr val="333333"/>
                </a:solidFill>
                <a:latin typeface="Arial"/>
              </a:rPr>
              <a:t>Predi</a:t>
            </a:r>
            <a:r>
              <a:rPr b="0" lang="en-US" sz="1400" spc="-1" strike="noStrike">
                <a:solidFill>
                  <a:srgbClr val="333333"/>
                </a:solidFill>
                <a:latin typeface="Arial"/>
              </a:rPr>
              <a:t>cted </a:t>
            </a:r>
            <a:r>
              <a:rPr b="0" lang="en-US" sz="1400" spc="-1" strike="noStrike">
                <a:solidFill>
                  <a:srgbClr val="333333"/>
                </a:solidFill>
                <a:latin typeface="Arial"/>
              </a:rPr>
              <a:t>Label</a:t>
            </a:r>
            <a:r>
              <a:rPr b="0" lang="en-US" sz="1400" spc="-1" strike="noStrike">
                <a:solidFill>
                  <a:srgbClr val="333333"/>
                </a:solidFill>
                <a:latin typeface="Arial"/>
              </a:rPr>
              <a:t>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" name="Line 8"/>
          <p:cNvSpPr/>
          <p:nvPr/>
        </p:nvSpPr>
        <p:spPr>
          <a:xfrm>
            <a:off x="1188720" y="3810240"/>
            <a:ext cx="0" cy="36576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9"/>
          <p:cNvSpPr/>
          <p:nvPr/>
        </p:nvSpPr>
        <p:spPr>
          <a:xfrm>
            <a:off x="2011680" y="4572000"/>
            <a:ext cx="274320" cy="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10"/>
          <p:cNvSpPr/>
          <p:nvPr/>
        </p:nvSpPr>
        <p:spPr>
          <a:xfrm>
            <a:off x="2011680" y="2687760"/>
            <a:ext cx="274320" cy="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11"/>
          <p:cNvSpPr/>
          <p:nvPr/>
        </p:nvSpPr>
        <p:spPr>
          <a:xfrm flipV="1">
            <a:off x="3108960" y="2103120"/>
            <a:ext cx="0" cy="27432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12"/>
          <p:cNvSpPr/>
          <p:nvPr/>
        </p:nvSpPr>
        <p:spPr>
          <a:xfrm flipV="1">
            <a:off x="3099960" y="3459240"/>
            <a:ext cx="0" cy="38124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TextShape 13"/>
          <p:cNvSpPr txBox="1"/>
          <p:nvPr/>
        </p:nvSpPr>
        <p:spPr>
          <a:xfrm rot="16200000">
            <a:off x="2367000" y="2955960"/>
            <a:ext cx="3597480" cy="61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500" spc="-1" strike="noStrike">
                <a:latin typeface="Noto Sans"/>
              </a:rPr>
              <a:t>Generative Adversarial Network</a:t>
            </a:r>
            <a:br/>
            <a:r>
              <a:rPr b="0" lang="en-US" sz="1500" spc="-1" strike="noStrike">
                <a:latin typeface="Noto Sans"/>
              </a:rPr>
              <a:t>Goodfellow et. al. (2014)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3" name="CustomShape 14"/>
          <p:cNvSpPr/>
          <p:nvPr/>
        </p:nvSpPr>
        <p:spPr>
          <a:xfrm>
            <a:off x="5207040" y="3533040"/>
            <a:ext cx="457200" cy="457200"/>
          </a:xfrm>
          <a:prstGeom prst="rect">
            <a:avLst/>
          </a:prstGeom>
          <a:solidFill>
            <a:srgbClr val="ffa15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σ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CustomShape 15"/>
          <p:cNvSpPr/>
          <p:nvPr/>
        </p:nvSpPr>
        <p:spPr>
          <a:xfrm>
            <a:off x="5938560" y="3533040"/>
            <a:ext cx="457200" cy="457200"/>
          </a:xfrm>
          <a:prstGeom prst="rect">
            <a:avLst/>
          </a:prstGeom>
          <a:solidFill>
            <a:srgbClr val="ffa15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σ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16"/>
          <p:cNvSpPr/>
          <p:nvPr/>
        </p:nvSpPr>
        <p:spPr>
          <a:xfrm>
            <a:off x="7418520" y="4173120"/>
            <a:ext cx="457200" cy="457200"/>
          </a:xfrm>
          <a:prstGeom prst="rect">
            <a:avLst/>
          </a:prstGeom>
          <a:solidFill>
            <a:srgbClr val="ffa15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σ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17"/>
          <p:cNvSpPr/>
          <p:nvPr/>
        </p:nvSpPr>
        <p:spPr>
          <a:xfrm>
            <a:off x="6662520" y="3533040"/>
            <a:ext cx="457200" cy="457200"/>
          </a:xfrm>
          <a:prstGeom prst="rect">
            <a:avLst/>
          </a:prstGeom>
          <a:solidFill>
            <a:srgbClr val="ffa15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tanh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18"/>
          <p:cNvSpPr/>
          <p:nvPr/>
        </p:nvSpPr>
        <p:spPr>
          <a:xfrm>
            <a:off x="5243040" y="2134080"/>
            <a:ext cx="365760" cy="365760"/>
          </a:xfrm>
          <a:prstGeom prst="ellipse">
            <a:avLst/>
          </a:prstGeom>
          <a:solidFill>
            <a:srgbClr val="ffe1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Noto Sam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19"/>
          <p:cNvSpPr/>
          <p:nvPr/>
        </p:nvSpPr>
        <p:spPr>
          <a:xfrm>
            <a:off x="6689520" y="2164320"/>
            <a:ext cx="365760" cy="365760"/>
          </a:xfrm>
          <a:prstGeom prst="ellipse">
            <a:avLst/>
          </a:prstGeom>
          <a:solidFill>
            <a:srgbClr val="ffe1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Noto Sam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20"/>
          <p:cNvSpPr/>
          <p:nvPr/>
        </p:nvSpPr>
        <p:spPr>
          <a:xfrm>
            <a:off x="6706080" y="2804400"/>
            <a:ext cx="365760" cy="365760"/>
          </a:xfrm>
          <a:prstGeom prst="ellipse">
            <a:avLst/>
          </a:prstGeom>
          <a:solidFill>
            <a:srgbClr val="ffe1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Noto Sam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21"/>
          <p:cNvSpPr/>
          <p:nvPr/>
        </p:nvSpPr>
        <p:spPr>
          <a:xfrm>
            <a:off x="8193600" y="2840400"/>
            <a:ext cx="822960" cy="365760"/>
          </a:xfrm>
          <a:prstGeom prst="ellipse">
            <a:avLst/>
          </a:prstGeom>
          <a:solidFill>
            <a:srgbClr val="ffe1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Noto Sam"/>
              </a:rPr>
              <a:t>tanh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CustomShape 22"/>
          <p:cNvSpPr/>
          <p:nvPr/>
        </p:nvSpPr>
        <p:spPr>
          <a:xfrm>
            <a:off x="8431920" y="4209120"/>
            <a:ext cx="365760" cy="365760"/>
          </a:xfrm>
          <a:prstGeom prst="ellipse">
            <a:avLst/>
          </a:prstGeom>
          <a:solidFill>
            <a:srgbClr val="ffe1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Noto Sam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Line 23"/>
          <p:cNvSpPr/>
          <p:nvPr/>
        </p:nvSpPr>
        <p:spPr>
          <a:xfrm>
            <a:off x="4478400" y="2347200"/>
            <a:ext cx="584640" cy="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Line 24"/>
          <p:cNvSpPr/>
          <p:nvPr/>
        </p:nvSpPr>
        <p:spPr>
          <a:xfrm>
            <a:off x="5846400" y="2347200"/>
            <a:ext cx="584640" cy="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Line 25"/>
          <p:cNvSpPr/>
          <p:nvPr/>
        </p:nvSpPr>
        <p:spPr>
          <a:xfrm flipV="1">
            <a:off x="5423040" y="2599200"/>
            <a:ext cx="0" cy="81216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Line 26"/>
          <p:cNvSpPr/>
          <p:nvPr/>
        </p:nvSpPr>
        <p:spPr>
          <a:xfrm flipV="1">
            <a:off x="6212880" y="3075840"/>
            <a:ext cx="365760" cy="27432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Line 27"/>
          <p:cNvSpPr/>
          <p:nvPr/>
        </p:nvSpPr>
        <p:spPr>
          <a:xfrm>
            <a:off x="7243200" y="2347200"/>
            <a:ext cx="2011680" cy="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28"/>
          <p:cNvSpPr/>
          <p:nvPr/>
        </p:nvSpPr>
        <p:spPr>
          <a:xfrm>
            <a:off x="4500000" y="4399200"/>
            <a:ext cx="2723040" cy="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Line 29"/>
          <p:cNvSpPr/>
          <p:nvPr/>
        </p:nvSpPr>
        <p:spPr>
          <a:xfrm flipV="1">
            <a:off x="6877440" y="2563200"/>
            <a:ext cx="0" cy="18288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30"/>
          <p:cNvSpPr/>
          <p:nvPr/>
        </p:nvSpPr>
        <p:spPr>
          <a:xfrm flipV="1">
            <a:off x="6877440" y="3247560"/>
            <a:ext cx="0" cy="18288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31"/>
          <p:cNvSpPr/>
          <p:nvPr/>
        </p:nvSpPr>
        <p:spPr>
          <a:xfrm>
            <a:off x="7974720" y="4399200"/>
            <a:ext cx="400320" cy="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32"/>
          <p:cNvSpPr/>
          <p:nvPr/>
        </p:nvSpPr>
        <p:spPr>
          <a:xfrm flipV="1">
            <a:off x="6877440" y="4075560"/>
            <a:ext cx="0" cy="32364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33"/>
          <p:cNvSpPr/>
          <p:nvPr/>
        </p:nvSpPr>
        <p:spPr>
          <a:xfrm flipV="1">
            <a:off x="6157440" y="4075920"/>
            <a:ext cx="0" cy="32364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34"/>
          <p:cNvSpPr/>
          <p:nvPr/>
        </p:nvSpPr>
        <p:spPr>
          <a:xfrm flipV="1">
            <a:off x="5401440" y="4075920"/>
            <a:ext cx="0" cy="32364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35"/>
          <p:cNvSpPr/>
          <p:nvPr/>
        </p:nvSpPr>
        <p:spPr>
          <a:xfrm flipH="1">
            <a:off x="8595360" y="2347200"/>
            <a:ext cx="13680" cy="45432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Line 36"/>
          <p:cNvSpPr/>
          <p:nvPr/>
        </p:nvSpPr>
        <p:spPr>
          <a:xfrm>
            <a:off x="8614800" y="3258720"/>
            <a:ext cx="0" cy="91440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Line 37"/>
          <p:cNvSpPr/>
          <p:nvPr/>
        </p:nvSpPr>
        <p:spPr>
          <a:xfrm>
            <a:off x="8874720" y="4399200"/>
            <a:ext cx="400320" cy="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Line 38"/>
          <p:cNvSpPr/>
          <p:nvPr/>
        </p:nvSpPr>
        <p:spPr>
          <a:xfrm flipV="1">
            <a:off x="9131040" y="1887120"/>
            <a:ext cx="0" cy="2496600"/>
          </a:xfrm>
          <a:prstGeom prst="line">
            <a:avLst/>
          </a:prstGeom>
          <a:ln>
            <a:solidFill>
              <a:srgbClr val="fafaf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TextShape 39"/>
          <p:cNvSpPr txBox="1"/>
          <p:nvPr/>
        </p:nvSpPr>
        <p:spPr>
          <a:xfrm rot="16200000">
            <a:off x="7643880" y="2796840"/>
            <a:ext cx="3916080" cy="61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500" spc="-1" strike="noStrike">
                <a:latin typeface="Noto Sans"/>
              </a:rPr>
              <a:t>Long Short-Term Memory Network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Noto Sans"/>
              </a:rPr>
              <a:t>Graves (2013)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Generative Models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52240" y="1371600"/>
            <a:ext cx="1299960" cy="129996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1927800" y="1359000"/>
            <a:ext cx="1299960" cy="129996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3"/>
          <a:stretch/>
        </p:blipFill>
        <p:spPr>
          <a:xfrm>
            <a:off x="591120" y="2910600"/>
            <a:ext cx="2517840" cy="251784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4"/>
          <a:stretch/>
        </p:blipFill>
        <p:spPr>
          <a:xfrm>
            <a:off x="3383280" y="1371600"/>
            <a:ext cx="1737360" cy="252180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5"/>
          <a:stretch/>
        </p:blipFill>
        <p:spPr>
          <a:xfrm>
            <a:off x="4843440" y="4078800"/>
            <a:ext cx="1299960" cy="129996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6"/>
          <a:stretch/>
        </p:blipFill>
        <p:spPr>
          <a:xfrm>
            <a:off x="3383280" y="4114800"/>
            <a:ext cx="1280160" cy="1280160"/>
          </a:xfrm>
          <a:prstGeom prst="rect">
            <a:avLst/>
          </a:prstGeom>
          <a:ln>
            <a:noFill/>
          </a:ln>
        </p:spPr>
      </p:pic>
      <p:sp>
        <p:nvSpPr>
          <p:cNvPr id="136" name="TextShape 2"/>
          <p:cNvSpPr txBox="1"/>
          <p:nvPr/>
        </p:nvSpPr>
        <p:spPr>
          <a:xfrm>
            <a:off x="5394960" y="1418400"/>
            <a:ext cx="4206240" cy="12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the young men are playing volleyball in the ball 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 lady wearing a blue white shirt is laughing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6675120" y="4389120"/>
            <a:ext cx="2377440" cy="54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600" spc="-1" strike="noStrike">
                <a:latin typeface="Arial"/>
              </a:rPr>
              <a:t>♪ ♫ ♬ </a:t>
            </a:r>
            <a:r>
              <a:rPr b="0" lang="en-US" sz="3600" spc="-1" strike="noStrike">
                <a:latin typeface="Arial"/>
              </a:rPr>
              <a:t>???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Few-Shot Learning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070000" y="1619280"/>
            <a:ext cx="5935680" cy="328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Few-Shot Learning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719280" y="1619280"/>
            <a:ext cx="485856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Solving this would make DL models easier to train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Generalize like humans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 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1" lang="en-US" sz="2090" spc="-1" strike="noStrike">
                <a:solidFill>
                  <a:srgbClr val="fafafa"/>
                </a:solidFill>
                <a:latin typeface="Noto Sans"/>
              </a:rPr>
              <a:t>Few-Shot Learning (in short):</a:t>
            </a: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 Learning a new function from only a few input/output pairs using prior data from similar tasks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5989680" y="1645920"/>
            <a:ext cx="3245760" cy="334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719280" y="225000"/>
            <a:ext cx="885276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300" spc="-1" strike="noStrike">
                <a:solidFill>
                  <a:srgbClr val="fafafa"/>
                </a:solidFill>
                <a:latin typeface="Noto Sans Regular"/>
              </a:rPr>
              <a:t>Few-Shot Learning</a:t>
            </a:r>
            <a:endParaRPr b="1" lang="en-US" sz="3300" spc="-1" strike="noStrike">
              <a:solidFill>
                <a:srgbClr val="fafafa"/>
              </a:solidFill>
              <a:latin typeface="Noto Sans Regular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719280" y="1619280"/>
            <a:ext cx="86371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Reptile </a:t>
            </a:r>
            <a:r>
              <a:rPr b="0" lang="en-US" sz="1500" spc="-1" strike="noStrike">
                <a:solidFill>
                  <a:srgbClr val="fafafa"/>
                </a:solidFill>
                <a:latin typeface="Noto Sans"/>
              </a:rPr>
              <a:t>(Nichol et. al., 2018)</a:t>
            </a: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: the few-shot solution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  <a:p>
            <a:pPr marL="432000" indent="-324000">
              <a:spcAft>
                <a:spcPts val="1046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fafafa"/>
                </a:solidFill>
                <a:latin typeface="Noto Sans"/>
              </a:rPr>
              <a:t> </a:t>
            </a:r>
            <a:endParaRPr b="0" lang="en-US" sz="2090" spc="-1" strike="noStrike">
              <a:solidFill>
                <a:srgbClr val="fafafa"/>
              </a:solidFill>
              <a:latin typeface="Noto Sans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188720" y="2215440"/>
            <a:ext cx="6882480" cy="189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</TotalTime>
  <Application>LibreOffice/6.2.1.2$Linux_X86_64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2019-03-20T07:51:39Z</dcterms:created>
  <dc:creator/>
  <dc:description/>
  <dc:language>en-US</dc:language>
  <cp:lastModifiedBy/>
  <dcterms:modified xsi:type="dcterms:W3CDTF">2019-03-21T13:09:42Z</dcterms:modified>
  <cp:revision>13</cp:revision>
  <dc:subject/>
  <dc:title>Impress</dc:title>
</cp:coreProperties>
</file>